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43" autoAdjust="0"/>
    <p:restoredTop sz="94660"/>
  </p:normalViewPr>
  <p:slideViewPr>
    <p:cSldViewPr>
      <p:cViewPr>
        <p:scale>
          <a:sx n="66" d="100"/>
          <a:sy n="66" d="100"/>
        </p:scale>
        <p:origin x="2838" y="7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日付プレースホルダー 3"/>
          <p:cNvSpPr>
            <a:spLocks noGrp="1"/>
          </p:cNvSpPr>
          <p:nvPr>
            <p:ph type="dt" sz="half" idx="10"/>
          </p:nvPr>
        </p:nvSpPr>
        <p:spPr/>
        <p:txBody>
          <a:bodyPr/>
          <a:lstStyle/>
          <a:p>
            <a:fld id="{82618A13-C14E-4CC8-9AD8-414D4D7D48AB}" type="datetimeFigureOut">
              <a:rPr lang="en-US" smtClean="0"/>
              <a:t>11/4/2019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2022415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p:cNvSpPr>
            <a:spLocks noGrp="1"/>
          </p:cNvSpPr>
          <p:nvPr>
            <p:ph type="dt" sz="half" idx="10"/>
          </p:nvPr>
        </p:nvSpPr>
        <p:spPr/>
        <p:txBody>
          <a:bodyPr/>
          <a:lstStyle/>
          <a:p>
            <a:fld id="{82618A13-C14E-4CC8-9AD8-414D4D7D48AB}" type="datetimeFigureOut">
              <a:rPr lang="en-US" smtClean="0"/>
              <a:t>11/4/2019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176178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p:cNvSpPr>
            <a:spLocks noGrp="1"/>
          </p:cNvSpPr>
          <p:nvPr>
            <p:ph type="dt" sz="half" idx="10"/>
          </p:nvPr>
        </p:nvSpPr>
        <p:spPr/>
        <p:txBody>
          <a:bodyPr/>
          <a:lstStyle/>
          <a:p>
            <a:fld id="{82618A13-C14E-4CC8-9AD8-414D4D7D48AB}" type="datetimeFigureOut">
              <a:rPr lang="en-US" smtClean="0"/>
              <a:t>11/4/2019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291639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p:cNvSpPr>
            <a:spLocks noGrp="1"/>
          </p:cNvSpPr>
          <p:nvPr>
            <p:ph type="dt" sz="half" idx="10"/>
          </p:nvPr>
        </p:nvSpPr>
        <p:spPr/>
        <p:txBody>
          <a:bodyPr/>
          <a:lstStyle/>
          <a:p>
            <a:fld id="{82618A13-C14E-4CC8-9AD8-414D4D7D48AB}" type="datetimeFigureOut">
              <a:rPr lang="en-US" smtClean="0"/>
              <a:t>11/4/2019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101708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p>
            <a:fld id="{82618A13-C14E-4CC8-9AD8-414D4D7D48AB}" type="datetimeFigureOut">
              <a:rPr lang="en-US" smtClean="0"/>
              <a:t>11/4/2019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184822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ー 4"/>
          <p:cNvSpPr>
            <a:spLocks noGrp="1"/>
          </p:cNvSpPr>
          <p:nvPr>
            <p:ph type="dt" sz="half" idx="10"/>
          </p:nvPr>
        </p:nvSpPr>
        <p:spPr/>
        <p:txBody>
          <a:bodyPr/>
          <a:lstStyle/>
          <a:p>
            <a:fld id="{82618A13-C14E-4CC8-9AD8-414D4D7D48AB}" type="datetimeFigureOut">
              <a:rPr lang="en-US" smtClean="0"/>
              <a:t>11/4/2019</a:t>
            </a:fld>
            <a:endParaRPr 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21499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ー 6"/>
          <p:cNvSpPr>
            <a:spLocks noGrp="1"/>
          </p:cNvSpPr>
          <p:nvPr>
            <p:ph type="dt" sz="half" idx="10"/>
          </p:nvPr>
        </p:nvSpPr>
        <p:spPr/>
        <p:txBody>
          <a:bodyPr/>
          <a:lstStyle/>
          <a:p>
            <a:fld id="{82618A13-C14E-4CC8-9AD8-414D4D7D48AB}" type="datetimeFigureOut">
              <a:rPr lang="en-US" smtClean="0"/>
              <a:t>11/4/2019</a:t>
            </a:fld>
            <a:endParaRPr lang="en-US"/>
          </a:p>
        </p:txBody>
      </p:sp>
      <p:sp>
        <p:nvSpPr>
          <p:cNvPr id="8" name="フッター プレースホルダー 7"/>
          <p:cNvSpPr>
            <a:spLocks noGrp="1"/>
          </p:cNvSpPr>
          <p:nvPr>
            <p:ph type="ftr" sz="quarter" idx="11"/>
          </p:nvPr>
        </p:nvSpPr>
        <p:spPr/>
        <p:txBody>
          <a:bodyPr/>
          <a:lstStyle/>
          <a:p>
            <a:endParaRPr lang="en-US"/>
          </a:p>
        </p:txBody>
      </p:sp>
      <p:sp>
        <p:nvSpPr>
          <p:cNvPr id="9" name="スライド番号プレースホルダー 8"/>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293245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日付プレースホルダー 2"/>
          <p:cNvSpPr>
            <a:spLocks noGrp="1"/>
          </p:cNvSpPr>
          <p:nvPr>
            <p:ph type="dt" sz="half" idx="10"/>
          </p:nvPr>
        </p:nvSpPr>
        <p:spPr/>
        <p:txBody>
          <a:bodyPr/>
          <a:lstStyle/>
          <a:p>
            <a:fld id="{82618A13-C14E-4CC8-9AD8-414D4D7D48AB}" type="datetimeFigureOut">
              <a:rPr lang="en-US" smtClean="0"/>
              <a:t>11/4/2019</a:t>
            </a:fld>
            <a:endParaRPr lang="en-US"/>
          </a:p>
        </p:txBody>
      </p:sp>
      <p:sp>
        <p:nvSpPr>
          <p:cNvPr id="4" name="フッター プレースホルダー 3"/>
          <p:cNvSpPr>
            <a:spLocks noGrp="1"/>
          </p:cNvSpPr>
          <p:nvPr>
            <p:ph type="ftr" sz="quarter" idx="11"/>
          </p:nvPr>
        </p:nvSpPr>
        <p:spPr/>
        <p:txBody>
          <a:bodyPr/>
          <a:lstStyle/>
          <a:p>
            <a:endParaRPr lang="en-US"/>
          </a:p>
        </p:txBody>
      </p:sp>
      <p:sp>
        <p:nvSpPr>
          <p:cNvPr id="5" name="スライド番号プレースホルダー 4"/>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373867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618A13-C14E-4CC8-9AD8-414D4D7D48AB}" type="datetimeFigureOut">
              <a:rPr lang="en-US" smtClean="0"/>
              <a:t>11/4/2019</a:t>
            </a:fld>
            <a:endParaRPr lang="en-US"/>
          </a:p>
        </p:txBody>
      </p:sp>
      <p:sp>
        <p:nvSpPr>
          <p:cNvPr id="3" name="フッター プレースホルダー 2"/>
          <p:cNvSpPr>
            <a:spLocks noGrp="1"/>
          </p:cNvSpPr>
          <p:nvPr>
            <p:ph type="ftr" sz="quarter" idx="11"/>
          </p:nvPr>
        </p:nvSpPr>
        <p:spPr/>
        <p:txBody>
          <a:bodyPr/>
          <a:lstStyle/>
          <a:p>
            <a:endParaRPr lang="en-US"/>
          </a:p>
        </p:txBody>
      </p:sp>
      <p:sp>
        <p:nvSpPr>
          <p:cNvPr id="4" name="スライド番号プレースホルダー 3"/>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255966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p>
            <a:fld id="{82618A13-C14E-4CC8-9AD8-414D4D7D48AB}" type="datetimeFigureOut">
              <a:rPr lang="en-US" smtClean="0"/>
              <a:t>11/4/2019</a:t>
            </a:fld>
            <a:endParaRPr 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301402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p>
            <a:fld id="{82618A13-C14E-4CC8-9AD8-414D4D7D48AB}" type="datetimeFigureOut">
              <a:rPr lang="en-US" smtClean="0"/>
              <a:t>11/4/2019</a:t>
            </a:fld>
            <a:endParaRPr 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1C064DE5-AA15-45B7-BBCC-F1DA5EB9A3A6}" type="slidenum">
              <a:rPr lang="en-US" smtClean="0"/>
              <a:t>‹#›</a:t>
            </a:fld>
            <a:endParaRPr lang="en-US"/>
          </a:p>
        </p:txBody>
      </p:sp>
    </p:spTree>
    <p:extLst>
      <p:ext uri="{BB962C8B-B14F-4D97-AF65-F5344CB8AC3E}">
        <p14:creationId xmlns:p14="http://schemas.microsoft.com/office/powerpoint/2010/main" val="2643582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2618A13-C14E-4CC8-9AD8-414D4D7D48AB}" type="datetimeFigureOut">
              <a:rPr lang="en-US" smtClean="0"/>
              <a:t>11/4/2019</a:t>
            </a:fld>
            <a:endParaRPr 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1C064DE5-AA15-45B7-BBCC-F1DA5EB9A3A6}" type="slidenum">
              <a:rPr lang="en-US" smtClean="0"/>
              <a:t>‹#›</a:t>
            </a:fld>
            <a:endParaRPr lang="en-US"/>
          </a:p>
        </p:txBody>
      </p:sp>
    </p:spTree>
    <p:extLst>
      <p:ext uri="{BB962C8B-B14F-4D97-AF65-F5344CB8AC3E}">
        <p14:creationId xmlns:p14="http://schemas.microsoft.com/office/powerpoint/2010/main" val="188304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60057CD-BD32-461E-AF49-2215BE0F71B1}"/>
              </a:ext>
            </a:extLst>
          </p:cNvPr>
          <p:cNvSpPr>
            <a:spLocks noGrp="1"/>
          </p:cNvSpPr>
          <p:nvPr>
            <p:ph idx="1"/>
          </p:nvPr>
        </p:nvSpPr>
        <p:spPr>
          <a:xfrm>
            <a:off x="342900" y="2311402"/>
            <a:ext cx="6172200" cy="7250110"/>
          </a:xfrm>
        </p:spPr>
        <p:txBody>
          <a:bodyPr>
            <a:normAutofit fontScale="92500"/>
          </a:bodyPr>
          <a:lstStyle/>
          <a:p>
            <a:pPr marL="0" indent="0" algn="ctr">
              <a:buNone/>
            </a:pPr>
            <a:r>
              <a:rPr kumimoji="1" lang="ja-JP" altLang="en-US" dirty="0">
                <a:latin typeface="Meiryo UI" panose="020B0604030504040204" pitchFamily="50" charset="-128"/>
                <a:ea typeface="Meiryo UI" panose="020B0604030504040204" pitchFamily="50" charset="-128"/>
              </a:rPr>
              <a:t>関東支部オープンフォーラム</a:t>
            </a:r>
            <a:r>
              <a:rPr kumimoji="1" lang="en-US" altLang="ja-JP" dirty="0">
                <a:latin typeface="Meiryo UI" panose="020B0604030504040204" pitchFamily="50" charset="-128"/>
                <a:ea typeface="Meiryo UI" panose="020B0604030504040204" pitchFamily="50" charset="-128"/>
              </a:rPr>
              <a:t>2019</a:t>
            </a: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JOB BOARD</a:t>
            </a:r>
            <a:r>
              <a:rPr lang="ja-JP" altLang="en-US" dirty="0">
                <a:latin typeface="Meiryo UI" panose="020B0604030504040204" pitchFamily="50" charset="-128"/>
                <a:ea typeface="Meiryo UI" panose="020B0604030504040204" pitchFamily="50" charset="-128"/>
              </a:rPr>
              <a:t>＜掲載の手引き＞</a:t>
            </a:r>
            <a:endParaRPr lang="en-US" altLang="ja-JP" dirty="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IT</a:t>
            </a:r>
            <a:r>
              <a:rPr lang="ja-JP" altLang="en-US" sz="2800" dirty="0">
                <a:latin typeface="Meiryo UI" panose="020B0604030504040204" pitchFamily="50" charset="-128"/>
                <a:ea typeface="Meiryo UI" panose="020B0604030504040204" pitchFamily="50" charset="-128"/>
              </a:rPr>
              <a:t>人材を募集する企業・職種に限定します。</a:t>
            </a:r>
            <a:br>
              <a:rPr lang="en-US" altLang="ja-JP" sz="2800" dirty="0">
                <a:latin typeface="Meiryo UI" panose="020B0604030504040204" pitchFamily="50" charset="-128"/>
                <a:ea typeface="Meiryo UI" panose="020B0604030504040204" pitchFamily="50" charset="-128"/>
              </a:rPr>
            </a:br>
            <a:r>
              <a:rPr lang="en-US" altLang="ja-JP" sz="2200" dirty="0">
                <a:solidFill>
                  <a:srgbClr val="FF0000"/>
                </a:solidFill>
                <a:latin typeface="Meiryo UI" panose="020B0604030504040204" pitchFamily="50" charset="-128"/>
                <a:ea typeface="Meiryo UI" panose="020B0604030504040204" pitchFamily="50" charset="-128"/>
              </a:rPr>
              <a:t>※</a:t>
            </a:r>
            <a:r>
              <a:rPr lang="ja-JP" altLang="en-US" sz="2200" dirty="0">
                <a:solidFill>
                  <a:srgbClr val="FF0000"/>
                </a:solidFill>
                <a:latin typeface="Meiryo UI" panose="020B0604030504040204" pitchFamily="50" charset="-128"/>
                <a:ea typeface="Meiryo UI" panose="020B0604030504040204" pitchFamily="50" charset="-128"/>
              </a:rPr>
              <a:t>求人の仲介はご遠慮ください。</a:t>
            </a:r>
            <a:endParaRPr lang="en-US" altLang="ja-JP" sz="2200" dirty="0">
              <a:solidFill>
                <a:srgbClr val="FF0000"/>
              </a:solidFill>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本フォーム（</a:t>
            </a:r>
            <a:r>
              <a:rPr lang="en-US" altLang="ja-JP" sz="2800" dirty="0">
                <a:latin typeface="Meiryo UI" panose="020B0604030504040204" pitchFamily="50" charset="-128"/>
                <a:ea typeface="Meiryo UI" panose="020B0604030504040204" pitchFamily="50" charset="-128"/>
              </a:rPr>
              <a:t>A4</a:t>
            </a:r>
            <a:r>
              <a:rPr lang="ja-JP" altLang="en-US" sz="2800" dirty="0">
                <a:latin typeface="Meiryo UI" panose="020B0604030504040204" pitchFamily="50" charset="-128"/>
                <a:ea typeface="Meiryo UI" panose="020B0604030504040204" pitchFamily="50" charset="-128"/>
              </a:rPr>
              <a:t>サイズ）の記入欄に収めてください。</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連絡先には、必ず</a:t>
            </a:r>
            <a:r>
              <a:rPr lang="en-US" altLang="ja-JP" sz="2800" dirty="0">
                <a:latin typeface="Meiryo UI" panose="020B0604030504040204" pitchFamily="50" charset="-128"/>
                <a:ea typeface="Meiryo UI" panose="020B0604030504040204" pitchFamily="50" charset="-128"/>
              </a:rPr>
              <a:t>Email</a:t>
            </a:r>
            <a:r>
              <a:rPr lang="ja-JP" altLang="en-US" sz="2800" dirty="0">
                <a:latin typeface="Meiryo UI" panose="020B0604030504040204" pitchFamily="50" charset="-128"/>
                <a:ea typeface="Meiryo UI" panose="020B0604030504040204" pitchFamily="50" charset="-128"/>
              </a:rPr>
              <a:t>アドレスまたは電話番号をご記入ください。</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当日はフォーム</a:t>
            </a:r>
            <a:r>
              <a:rPr lang="en-US" altLang="ja-JP" sz="2800" dirty="0">
                <a:latin typeface="Meiryo UI" panose="020B0604030504040204" pitchFamily="50" charset="-128"/>
                <a:ea typeface="Meiryo UI" panose="020B0604030504040204" pitchFamily="50" charset="-128"/>
              </a:rPr>
              <a:t>1</a:t>
            </a:r>
            <a:r>
              <a:rPr lang="ja-JP" altLang="en-US" sz="2800" dirty="0">
                <a:latin typeface="Meiryo UI" panose="020B0604030504040204" pitchFamily="50" charset="-128"/>
                <a:ea typeface="Meiryo UI" panose="020B0604030504040204" pitchFamily="50" charset="-128"/>
              </a:rPr>
              <a:t>枚を印刷してご持参願います。会場内ホワイトボードに掲出をご案内します。</a:t>
            </a:r>
            <a:endParaRPr lang="en-US" altLang="ja-JP" sz="2800" dirty="0">
              <a:latin typeface="Meiryo UI" panose="020B0604030504040204" pitchFamily="50" charset="-128"/>
              <a:ea typeface="Meiryo UI" panose="020B0604030504040204" pitchFamily="50" charset="-128"/>
            </a:endParaRPr>
          </a:p>
          <a:p>
            <a:pPr marL="0" indent="0">
              <a:buNone/>
            </a:pPr>
            <a:endParaRPr kumimoji="1" lang="en-US" altLang="ja-JP" sz="2200" dirty="0">
              <a:latin typeface="Meiryo UI" panose="020B0604030504040204" pitchFamily="50" charset="-128"/>
              <a:ea typeface="Meiryo UI" panose="020B0604030504040204" pitchFamily="50" charset="-128"/>
            </a:endParaRPr>
          </a:p>
          <a:p>
            <a:pPr marL="0" indent="0">
              <a:buNone/>
            </a:pPr>
            <a:r>
              <a:rPr kumimoji="1" lang="en-US" altLang="ja-JP" sz="2200" dirty="0">
                <a:latin typeface="Meiryo UI" panose="020B0604030504040204" pitchFamily="50" charset="-128"/>
                <a:ea typeface="Meiryo UI" panose="020B0604030504040204" pitchFamily="50" charset="-128"/>
              </a:rPr>
              <a:t>※JISTA</a:t>
            </a:r>
            <a:r>
              <a:rPr kumimoji="1" lang="ja-JP" altLang="en-US" sz="2200" dirty="0">
                <a:latin typeface="Meiryo UI" panose="020B0604030504040204" pitchFamily="50" charset="-128"/>
                <a:ea typeface="Meiryo UI" panose="020B0604030504040204" pitchFamily="50" charset="-128"/>
              </a:rPr>
              <a:t>ではジョブボードを掲載する場所のみの提供となりますので、その後の求人組織とのやり取りについては各自の責任で連絡などをお願いいたします。</a:t>
            </a:r>
          </a:p>
          <a:p>
            <a:pPr marL="0" indent="0">
              <a:buNone/>
            </a:pPr>
            <a:r>
              <a:rPr kumimoji="1" lang="en-US" altLang="ja-JP" sz="2200" dirty="0">
                <a:latin typeface="Meiryo UI" panose="020B0604030504040204" pitchFamily="50" charset="-128"/>
                <a:ea typeface="Meiryo UI" panose="020B0604030504040204" pitchFamily="50" charset="-128"/>
              </a:rPr>
              <a:t>※</a:t>
            </a:r>
            <a:r>
              <a:rPr kumimoji="1" lang="ja-JP" altLang="en-US" sz="2200" dirty="0">
                <a:latin typeface="Meiryo UI" panose="020B0604030504040204" pitchFamily="50" charset="-128"/>
                <a:ea typeface="Meiryo UI" panose="020B0604030504040204" pitchFamily="50" charset="-128"/>
              </a:rPr>
              <a:t>当日スタッフが「掲載が不適当」と判断した場合は、掲載をお断りすることがありますので、あらかじめご了承ください。</a:t>
            </a:r>
          </a:p>
        </p:txBody>
      </p:sp>
      <p:pic>
        <p:nvPicPr>
          <p:cNvPr id="4" name="Picture 6" descr="C:\Users\Yukio\AppData\Local\Temp\~EXTMP00\JISTA.gif">
            <a:extLst>
              <a:ext uri="{FF2B5EF4-FFF2-40B4-BE49-F238E27FC236}">
                <a16:creationId xmlns:a16="http://schemas.microsoft.com/office/drawing/2014/main" id="{759F4547-8902-4A45-A050-44FFDBA63137}"/>
              </a:ext>
            </a:extLst>
          </p:cNvPr>
          <p:cNvPicPr>
            <a:picLocks noChangeAspect="1" noChangeArrowheads="1"/>
          </p:cNvPicPr>
          <p:nvPr/>
        </p:nvPicPr>
        <p:blipFill>
          <a:blip r:embed="rId2" cstate="print"/>
          <a:srcRect/>
          <a:stretch>
            <a:fillRect/>
          </a:stretch>
        </p:blipFill>
        <p:spPr bwMode="auto">
          <a:xfrm>
            <a:off x="1519101" y="478082"/>
            <a:ext cx="3819798" cy="1488233"/>
          </a:xfrm>
          <a:prstGeom prst="rect">
            <a:avLst/>
          </a:prstGeom>
          <a:noFill/>
          <a:ln w="9525">
            <a:noFill/>
            <a:miter lim="800000"/>
            <a:headEnd/>
            <a:tailEnd/>
          </a:ln>
        </p:spPr>
      </p:pic>
    </p:spTree>
    <p:extLst>
      <p:ext uri="{BB962C8B-B14F-4D97-AF65-F5344CB8AC3E}">
        <p14:creationId xmlns:p14="http://schemas.microsoft.com/office/powerpoint/2010/main" val="291371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A544CB65-ABD6-4F6A-9DDA-F21ED815F75A}"/>
              </a:ext>
            </a:extLst>
          </p:cNvPr>
          <p:cNvSpPr txBox="1"/>
          <p:nvPr/>
        </p:nvSpPr>
        <p:spPr>
          <a:xfrm>
            <a:off x="313211" y="900649"/>
            <a:ext cx="6231578" cy="461665"/>
          </a:xfrm>
          <a:prstGeom prst="rect">
            <a:avLst/>
          </a:prstGeom>
          <a:noFill/>
        </p:spPr>
        <p:txBody>
          <a:bodyPr wrap="none" rtlCol="0">
            <a:spAutoFit/>
          </a:bodyPr>
          <a:lstStyle/>
          <a:p>
            <a:r>
              <a:rPr lang="ja-JP" altLang="en-US" sz="2400" dirty="0">
                <a:latin typeface="Meiryo UI" panose="020B0604030504040204" pitchFamily="50" charset="-128"/>
                <a:ea typeface="Meiryo UI" panose="020B0604030504040204" pitchFamily="50" charset="-128"/>
              </a:rPr>
              <a:t>関東支部オープンフォーラム</a:t>
            </a:r>
            <a:r>
              <a:rPr lang="en-US" altLang="ja-JP" sz="2400" dirty="0">
                <a:latin typeface="Meiryo UI" panose="020B0604030504040204" pitchFamily="50" charset="-128"/>
                <a:ea typeface="Meiryo UI" panose="020B0604030504040204" pitchFamily="50" charset="-128"/>
              </a:rPr>
              <a:t>2019</a:t>
            </a:r>
            <a:r>
              <a:rPr lang="ja-JP" altLang="en-US" sz="2400" dirty="0">
                <a:latin typeface="Meiryo UI" panose="020B0604030504040204" pitchFamily="50" charset="-128"/>
                <a:ea typeface="Meiryo UI" panose="020B0604030504040204" pitchFamily="50" charset="-128"/>
              </a:rPr>
              <a:t>　</a:t>
            </a:r>
            <a:r>
              <a:rPr lang="en-US" sz="2400" dirty="0">
                <a:latin typeface="Meiryo UI" panose="020B0604030504040204" pitchFamily="50" charset="-128"/>
                <a:ea typeface="Meiryo UI" panose="020B0604030504040204" pitchFamily="50" charset="-128"/>
              </a:rPr>
              <a:t>JOB BOARD</a:t>
            </a:r>
          </a:p>
        </p:txBody>
      </p:sp>
      <p:graphicFrame>
        <p:nvGraphicFramePr>
          <p:cNvPr id="5" name="表 4"/>
          <p:cNvGraphicFramePr>
            <a:graphicFrameLocks noGrp="1"/>
          </p:cNvGraphicFramePr>
          <p:nvPr>
            <p:extLst>
              <p:ext uri="{D42A27DB-BD31-4B8C-83A1-F6EECF244321}">
                <p14:modId xmlns:p14="http://schemas.microsoft.com/office/powerpoint/2010/main" val="495828629"/>
              </p:ext>
            </p:extLst>
          </p:nvPr>
        </p:nvGraphicFramePr>
        <p:xfrm>
          <a:off x="260648" y="1384971"/>
          <a:ext cx="6336704" cy="6730741"/>
        </p:xfrm>
        <a:graphic>
          <a:graphicData uri="http://schemas.openxmlformats.org/drawingml/2006/table">
            <a:tbl>
              <a:tblPr firstRow="1" bandRow="1">
                <a:tableStyleId>{7E9639D4-E3E2-4D34-9284-5A2195B3D0D7}</a:tableStyleId>
              </a:tblPr>
              <a:tblGrid>
                <a:gridCol w="1080120">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tblGrid>
              <a:tr h="360040">
                <a:tc>
                  <a:txBody>
                    <a:bodyPr/>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会社名</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01187">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採用職種</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営業職／技術職／その他（　</a:t>
                      </a:r>
                      <a:r>
                        <a:rPr lang="ja-JP" altLang="en-US" sz="1600" baseline="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aseline="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10981">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仕事内容</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92088">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0901">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募集数</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0901">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会社概要</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7593071"/>
                  </a:ext>
                </a:extLst>
              </a:tr>
            </a:tbl>
          </a:graphicData>
        </a:graphic>
      </p:graphicFrame>
      <p:sp>
        <p:nvSpPr>
          <p:cNvPr id="2" name="正方形/長方形 1"/>
          <p:cNvSpPr/>
          <p:nvPr/>
        </p:nvSpPr>
        <p:spPr>
          <a:xfrm rot="16200000">
            <a:off x="44625"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rot="16200000">
            <a:off x="799584"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rot="16200000">
            <a:off x="1554543"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rot="16200000">
            <a:off x="2309502"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rot="16200000">
            <a:off x="3064461"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rot="16200000">
            <a:off x="3819420"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rot="16200000">
            <a:off x="4574379"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rot="16200000">
            <a:off x="5329341"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sz="1200" dirty="0">
              <a:solidFill>
                <a:schemeClr val="tx1"/>
              </a:solidFill>
              <a:latin typeface="Meiryo UI" panose="020B0604030504040204" pitchFamily="50" charset="-128"/>
              <a:ea typeface="Meiryo UI" panose="020B0604030504040204" pitchFamily="50" charset="-128"/>
            </a:endParaRPr>
          </a:p>
        </p:txBody>
      </p:sp>
      <p:pic>
        <p:nvPicPr>
          <p:cNvPr id="12" name="Picture 6" descr="C:\Users\Yukio\AppData\Local\Temp\~EXTMP00\JISTA.gif">
            <a:extLst>
              <a:ext uri="{FF2B5EF4-FFF2-40B4-BE49-F238E27FC236}">
                <a16:creationId xmlns:a16="http://schemas.microsoft.com/office/drawing/2014/main" id="{58C47199-561D-42E4-8248-D22A76ABD8D0}"/>
              </a:ext>
            </a:extLst>
          </p:cNvPr>
          <p:cNvPicPr>
            <a:picLocks noChangeAspect="1" noChangeArrowheads="1"/>
          </p:cNvPicPr>
          <p:nvPr/>
        </p:nvPicPr>
        <p:blipFill>
          <a:blip r:embed="rId2" cstate="print"/>
          <a:srcRect/>
          <a:stretch>
            <a:fillRect/>
          </a:stretch>
        </p:blipFill>
        <p:spPr bwMode="auto">
          <a:xfrm>
            <a:off x="5374977" y="282203"/>
            <a:ext cx="1222375" cy="476250"/>
          </a:xfrm>
          <a:prstGeom prst="rect">
            <a:avLst/>
          </a:prstGeom>
          <a:noFill/>
          <a:ln w="9525">
            <a:noFill/>
            <a:miter lim="800000"/>
            <a:headEnd/>
            <a:tailEnd/>
          </a:ln>
        </p:spPr>
      </p:pic>
    </p:spTree>
    <p:extLst>
      <p:ext uri="{BB962C8B-B14F-4D97-AF65-F5344CB8AC3E}">
        <p14:creationId xmlns:p14="http://schemas.microsoft.com/office/powerpoint/2010/main" val="51780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A544CB65-ABD6-4F6A-9DDA-F21ED815F75A}"/>
              </a:ext>
            </a:extLst>
          </p:cNvPr>
          <p:cNvSpPr txBox="1"/>
          <p:nvPr/>
        </p:nvSpPr>
        <p:spPr>
          <a:xfrm>
            <a:off x="313211" y="900649"/>
            <a:ext cx="6231578" cy="461665"/>
          </a:xfrm>
          <a:prstGeom prst="rect">
            <a:avLst/>
          </a:prstGeom>
          <a:noFill/>
        </p:spPr>
        <p:txBody>
          <a:bodyPr wrap="none" rtlCol="0">
            <a:spAutoFit/>
          </a:bodyPr>
          <a:lstStyle/>
          <a:p>
            <a:r>
              <a:rPr lang="ja-JP" altLang="en-US" sz="2400" dirty="0">
                <a:latin typeface="Meiryo UI" panose="020B0604030504040204" pitchFamily="50" charset="-128"/>
                <a:ea typeface="Meiryo UI" panose="020B0604030504040204" pitchFamily="50" charset="-128"/>
              </a:rPr>
              <a:t>関東支部オープンフォーラム</a:t>
            </a:r>
            <a:r>
              <a:rPr lang="en-US" altLang="ja-JP" sz="2400" dirty="0">
                <a:latin typeface="Meiryo UI" panose="020B0604030504040204" pitchFamily="50" charset="-128"/>
                <a:ea typeface="Meiryo UI" panose="020B0604030504040204" pitchFamily="50" charset="-128"/>
              </a:rPr>
              <a:t>2019</a:t>
            </a:r>
            <a:r>
              <a:rPr lang="ja-JP" altLang="en-US" sz="2400" dirty="0">
                <a:latin typeface="Meiryo UI" panose="020B0604030504040204" pitchFamily="50" charset="-128"/>
                <a:ea typeface="Meiryo UI" panose="020B0604030504040204" pitchFamily="50" charset="-128"/>
              </a:rPr>
              <a:t>　</a:t>
            </a:r>
            <a:r>
              <a:rPr lang="en-US" sz="2400" dirty="0">
                <a:latin typeface="Meiryo UI" panose="020B0604030504040204" pitchFamily="50" charset="-128"/>
                <a:ea typeface="Meiryo UI" panose="020B0604030504040204" pitchFamily="50" charset="-128"/>
              </a:rPr>
              <a:t>JOB BOARD</a:t>
            </a:r>
          </a:p>
        </p:txBody>
      </p:sp>
      <p:graphicFrame>
        <p:nvGraphicFramePr>
          <p:cNvPr id="5" name="表 4"/>
          <p:cNvGraphicFramePr>
            <a:graphicFrameLocks noGrp="1"/>
          </p:cNvGraphicFramePr>
          <p:nvPr>
            <p:extLst>
              <p:ext uri="{D42A27DB-BD31-4B8C-83A1-F6EECF244321}">
                <p14:modId xmlns:p14="http://schemas.microsoft.com/office/powerpoint/2010/main" val="107962239"/>
              </p:ext>
            </p:extLst>
          </p:nvPr>
        </p:nvGraphicFramePr>
        <p:xfrm>
          <a:off x="260648" y="1384971"/>
          <a:ext cx="6336704" cy="6547861"/>
        </p:xfrm>
        <a:graphic>
          <a:graphicData uri="http://schemas.openxmlformats.org/drawingml/2006/table">
            <a:tbl>
              <a:tblPr firstRow="1" bandRow="1">
                <a:tableStyleId>{7E9639D4-E3E2-4D34-9284-5A2195B3D0D7}</a:tableStyleId>
              </a:tblPr>
              <a:tblGrid>
                <a:gridCol w="1080120">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tblGrid>
              <a:tr h="360040">
                <a:tc>
                  <a:txBody>
                    <a:bodyPr/>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会社名</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01187">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採用職種</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営業職／技術職／〇その他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社内システムのの企画・運営　　）</a:t>
                      </a:r>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10981">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仕事内容</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当社の情報システム部長の直属で情報システム課のリーダーとして自社内の情報システムの企画・運営をお任せします。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92088">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給与：</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勤務地：</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勤務時間：</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社保：</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福利厚生：</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0901">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募集数</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名</a:t>
                      </a:r>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0901">
                <a:tc>
                  <a:txBody>
                    <a:body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会社概要</a:t>
                      </a:r>
                      <a:endParaRPr 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株式会社</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JISTA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商事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会社概要，採用情報の詳細は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コードでもアクセスできます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7593071"/>
                  </a:ext>
                </a:extLst>
              </a:tr>
            </a:tbl>
          </a:graphicData>
        </a:graphic>
      </p:graphicFrame>
      <p:sp>
        <p:nvSpPr>
          <p:cNvPr id="2" name="正方形/長方形 1"/>
          <p:cNvSpPr/>
          <p:nvPr/>
        </p:nvSpPr>
        <p:spPr>
          <a:xfrm rot="16200000">
            <a:off x="44625"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sz="1200" dirty="0">
                <a:solidFill>
                  <a:schemeClr val="tx1"/>
                </a:solidFill>
                <a:latin typeface="Meiryo UI" panose="020B0604030504040204" pitchFamily="50" charset="-128"/>
                <a:ea typeface="Meiryo UI" panose="020B0604030504040204" pitchFamily="50" charset="-128"/>
              </a:rPr>
              <a:t>info@jista.org</a:t>
            </a:r>
          </a:p>
        </p:txBody>
      </p:sp>
      <p:sp>
        <p:nvSpPr>
          <p:cNvPr id="16" name="正方形/長方形 15"/>
          <p:cNvSpPr/>
          <p:nvPr/>
        </p:nvSpPr>
        <p:spPr>
          <a:xfrm rot="16200000">
            <a:off x="799584"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info@jista.org</a:t>
            </a:r>
          </a:p>
          <a:p>
            <a:endParaRPr lang="en-US" sz="12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rot="16200000">
            <a:off x="1554543"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info@jista.org</a:t>
            </a:r>
          </a:p>
          <a:p>
            <a:endParaRPr lang="en-US" sz="1200"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rot="16200000">
            <a:off x="2309502"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info@jista.org</a:t>
            </a:r>
          </a:p>
        </p:txBody>
      </p:sp>
      <p:sp>
        <p:nvSpPr>
          <p:cNvPr id="21" name="正方形/長方形 20"/>
          <p:cNvSpPr/>
          <p:nvPr/>
        </p:nvSpPr>
        <p:spPr>
          <a:xfrm rot="16200000">
            <a:off x="3064461"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info@jista.org</a:t>
            </a:r>
          </a:p>
          <a:p>
            <a:endParaRPr lang="en-US" sz="12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rot="16200000">
            <a:off x="3819420"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info@jista.org</a:t>
            </a:r>
          </a:p>
          <a:p>
            <a:endParaRPr lang="en-US" sz="1200"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rot="16200000">
            <a:off x="4574379"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info@jista.org</a:t>
            </a:r>
          </a:p>
          <a:p>
            <a:endParaRPr lang="en-US" sz="12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rot="16200000">
            <a:off x="5329341" y="8769424"/>
            <a:ext cx="1368151" cy="6480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連絡先</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info@jista.org</a:t>
            </a:r>
          </a:p>
          <a:p>
            <a:endParaRPr lang="en-US" sz="1200" dirty="0">
              <a:solidFill>
                <a:schemeClr val="tx1"/>
              </a:solidFill>
              <a:latin typeface="Meiryo UI" panose="020B0604030504040204" pitchFamily="50" charset="-128"/>
              <a:ea typeface="Meiryo UI" panose="020B0604030504040204" pitchFamily="50" charset="-128"/>
            </a:endParaRPr>
          </a:p>
        </p:txBody>
      </p:sp>
      <p:pic>
        <p:nvPicPr>
          <p:cNvPr id="12" name="Picture 6" descr="C:\Users\Yukio\AppData\Local\Temp\~EXTMP00\JISTA.gif">
            <a:extLst>
              <a:ext uri="{FF2B5EF4-FFF2-40B4-BE49-F238E27FC236}">
                <a16:creationId xmlns:a16="http://schemas.microsoft.com/office/drawing/2014/main" id="{58C47199-561D-42E4-8248-D22A76ABD8D0}"/>
              </a:ext>
            </a:extLst>
          </p:cNvPr>
          <p:cNvPicPr>
            <a:picLocks noChangeAspect="1" noChangeArrowheads="1"/>
          </p:cNvPicPr>
          <p:nvPr/>
        </p:nvPicPr>
        <p:blipFill>
          <a:blip r:embed="rId2" cstate="print"/>
          <a:srcRect/>
          <a:stretch>
            <a:fillRect/>
          </a:stretch>
        </p:blipFill>
        <p:spPr bwMode="auto">
          <a:xfrm>
            <a:off x="5374977" y="282203"/>
            <a:ext cx="1222375" cy="476250"/>
          </a:xfrm>
          <a:prstGeom prst="rect">
            <a:avLst/>
          </a:prstGeom>
          <a:noFill/>
          <a:ln w="9525">
            <a:noFill/>
            <a:miter lim="800000"/>
            <a:headEnd/>
            <a:tailEnd/>
          </a:ln>
        </p:spPr>
      </p:pic>
      <p:sp>
        <p:nvSpPr>
          <p:cNvPr id="3" name="四角形: 角を丸くする 2">
            <a:extLst>
              <a:ext uri="{FF2B5EF4-FFF2-40B4-BE49-F238E27FC236}">
                <a16:creationId xmlns:a16="http://schemas.microsoft.com/office/drawing/2014/main" id="{D7EA305B-A989-42E7-B004-539D3CE1794E}"/>
              </a:ext>
            </a:extLst>
          </p:cNvPr>
          <p:cNvSpPr/>
          <p:nvPr/>
        </p:nvSpPr>
        <p:spPr>
          <a:xfrm>
            <a:off x="404665" y="200472"/>
            <a:ext cx="1944215" cy="677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記入例</a:t>
            </a:r>
          </a:p>
        </p:txBody>
      </p:sp>
      <p:pic>
        <p:nvPicPr>
          <p:cNvPr id="1026" name="Picture 2">
            <a:extLst>
              <a:ext uri="{FF2B5EF4-FFF2-40B4-BE49-F238E27FC236}">
                <a16:creationId xmlns:a16="http://schemas.microsoft.com/office/drawing/2014/main" id="{0AADF1B5-4062-495D-A75D-2EF1EEBFB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2734" y="5961112"/>
            <a:ext cx="1618109" cy="1618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1040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334</Words>
  <Application>Microsoft Office PowerPoint</Application>
  <PresentationFormat>A4 210 x 297 mm</PresentationFormat>
  <Paragraphs>84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メイリオ</vt:lpstr>
      <vt:lpstr>Arial</vt:lpstr>
      <vt:lpstr>Calibri</vt:lpstr>
      <vt:lpstr>Office ​​テーマ</vt:lpstr>
      <vt:lpstr>PowerPoint プレゼンテーション</vt:lpstr>
      <vt:lpstr>PowerPoint プレゼンテーション</vt:lpstr>
      <vt:lpstr>PowerPoint プレゼンテーション</vt:lpstr>
    </vt:vector>
  </TitlesOfParts>
  <Company>Amazon.com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Reference</dc:creator>
  <cp:lastModifiedBy>TAKAHASHI Yuji</cp:lastModifiedBy>
  <cp:revision>17</cp:revision>
  <dcterms:created xsi:type="dcterms:W3CDTF">2014-03-03T07:26:39Z</dcterms:created>
  <dcterms:modified xsi:type="dcterms:W3CDTF">2019-11-04T03:19:53Z</dcterms:modified>
</cp:coreProperties>
</file>